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990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gHlmduta3EFCeQC+c8jfTadPAB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417C8A3-9C0B-456F-A458-505EE1696B9C}">
  <a:tblStyle styleId="{6417C8A3-9C0B-456F-A458-505EE1696B9C}" styleName="Table_0">
    <a:wholeTbl>
      <a:tcTxStyle b="off" i="off">
        <a:font>
          <a:latin typeface="Calibri"/>
          <a:ea typeface="Calibri"/>
          <a:cs typeface="Calibri"/>
        </a:font>
        <a:srgbClr val="1B180B"/>
      </a:tcTxStyle>
      <a:tcStyle>
        <a:tcBdr>
          <a:left>
            <a:ln cap="flat" cmpd="sng" w="12700">
              <a:solidFill>
                <a:srgbClr val="EAFAF9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EAFAF9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EAFAF9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EAFAF9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EAFAF9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EAFAF9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8EA"/>
          </a:solidFill>
        </a:fill>
      </a:tcStyle>
    </a:wholeTbl>
    <a:band1H>
      <a:tcTxStyle b="off" i="off"/>
      <a:tcStyle>
        <a:fill>
          <a:solidFill>
            <a:srgbClr val="CECED2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ECED2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rgbClr val="EAFAF9"/>
      </a:tcTxStyle>
      <a:tcStyle>
        <a:fill>
          <a:solidFill>
            <a:srgbClr val="4C4C6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EAFAF9"/>
      </a:tcTxStyle>
      <a:tcStyle>
        <a:fill>
          <a:solidFill>
            <a:srgbClr val="4C4C6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EAFAF9"/>
      </a:tcTxStyle>
      <a:tcStyle>
        <a:tcBdr>
          <a:top>
            <a:ln cap="flat" cmpd="sng" w="38100">
              <a:solidFill>
                <a:srgbClr val="EAFAF9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4C4C64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EAFAF9"/>
      </a:tcTxStyle>
      <a:tcStyle>
        <a:tcBdr>
          <a:bottom>
            <a:ln cap="flat" cmpd="sng" w="38100">
              <a:solidFill>
                <a:srgbClr val="EAFAF9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4C4C64"/>
          </a:solidFill>
        </a:fill>
      </a:tcStyle>
    </a:firstRow>
    <a:neCell>
      <a:tcTxStyle b="off" i="off"/>
    </a:neCell>
    <a:nwCell>
      <a:tcTxStyle b="off" i="off"/>
    </a:nwCell>
  </a:tblStyle>
  <a:tblStyle styleId="{1BEC29C2-1F26-4A11-893A-FDB4887E9115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1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a498e9f90_0_0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g37a498e9f9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4:notes"/>
          <p:cNvSpPr/>
          <p:nvPr>
            <p:ph idx="2" type="sldImg"/>
          </p:nvPr>
        </p:nvSpPr>
        <p:spPr>
          <a:xfrm>
            <a:off x="781050" y="768350"/>
            <a:ext cx="5541963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:notes"/>
          <p:cNvSpPr txBox="1"/>
          <p:nvPr>
            <p:ph idx="1" type="body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22:notes"/>
          <p:cNvSpPr/>
          <p:nvPr>
            <p:ph idx="2" type="sldImg"/>
          </p:nvPr>
        </p:nvSpPr>
        <p:spPr>
          <a:xfrm>
            <a:off x="781050" y="768350"/>
            <a:ext cx="5541963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781050" y="768350"/>
            <a:ext cx="5541963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:notes"/>
          <p:cNvSpPr txBox="1"/>
          <p:nvPr>
            <p:ph idx="1" type="body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21:notes"/>
          <p:cNvSpPr/>
          <p:nvPr>
            <p:ph idx="2" type="sldImg"/>
          </p:nvPr>
        </p:nvSpPr>
        <p:spPr>
          <a:xfrm>
            <a:off x="781050" y="768350"/>
            <a:ext cx="5541963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3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98988"/>
              </a:buClr>
              <a:buSzPts val="2000"/>
              <a:buNone/>
              <a:defRPr sz="2000">
                <a:solidFill>
                  <a:srgbClr val="8989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98988"/>
              </a:buClr>
              <a:buSzPts val="1800"/>
              <a:buNone/>
              <a:defRPr sz="1800">
                <a:solidFill>
                  <a:srgbClr val="8989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98988"/>
              </a:buClr>
              <a:buSzPts val="1600"/>
              <a:buNone/>
              <a:defRPr sz="1600">
                <a:solidFill>
                  <a:srgbClr val="8989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98988"/>
              </a:buClr>
              <a:buSzPts val="1600"/>
              <a:buNone/>
              <a:defRPr sz="1600">
                <a:solidFill>
                  <a:srgbClr val="8989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98988"/>
              </a:buClr>
              <a:buSzPts val="1600"/>
              <a:buNone/>
              <a:defRPr sz="1600">
                <a:solidFill>
                  <a:srgbClr val="8989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98988"/>
              </a:buClr>
              <a:buSzPts val="1600"/>
              <a:buNone/>
              <a:defRPr sz="1600">
                <a:solidFill>
                  <a:srgbClr val="8989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98988"/>
              </a:buClr>
              <a:buSzPts val="1600"/>
              <a:buNone/>
              <a:defRPr sz="1600">
                <a:solidFill>
                  <a:srgbClr val="8989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98988"/>
              </a:buClr>
              <a:buSzPts val="1600"/>
              <a:buNone/>
              <a:defRPr sz="1600">
                <a:solidFill>
                  <a:srgbClr val="898988"/>
                </a:solidFill>
              </a:defRPr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2" type="body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/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" type="body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13"/>
          <p:cNvSpPr txBox="1"/>
          <p:nvPr>
            <p:ph idx="2" type="body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3" type="body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3"/>
          <p:cNvSpPr txBox="1"/>
          <p:nvPr>
            <p:ph idx="4" type="body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" type="body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1" name="Google Shape;51;p16"/>
          <p:cNvSpPr txBox="1"/>
          <p:nvPr>
            <p:ph idx="2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2" name="Google Shape;52;p16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/>
          <p:nvPr>
            <p:ph idx="2" type="pic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17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7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" type="body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989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8.jp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5.png"/><Relationship Id="rId13" Type="http://schemas.openxmlformats.org/officeDocument/2006/relationships/hyperlink" Target="https://africanwildlifevets.org/" TargetMode="External"/><Relationship Id="rId12" Type="http://schemas.openxmlformats.org/officeDocument/2006/relationships/hyperlink" Target="https://wetu.com/Resources/1450/our_child_policy._2022.1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etu.com/iBrochure/1450" TargetMode="External"/><Relationship Id="rId4" Type="http://schemas.openxmlformats.org/officeDocument/2006/relationships/hyperlink" Target="https://services.semper.co.za/BookingEngine/full-layout/date-selection?VenueID=17672&amp;ChannelID=1" TargetMode="External"/><Relationship Id="rId9" Type="http://schemas.openxmlformats.org/officeDocument/2006/relationships/image" Target="../media/image4.png"/><Relationship Id="rId5" Type="http://schemas.openxmlformats.org/officeDocument/2006/relationships/hyperlink" Target="mailto:book@makakatana.com" TargetMode="External"/><Relationship Id="rId6" Type="http://schemas.openxmlformats.org/officeDocument/2006/relationships/hyperlink" Target="http://www.makakatana.com/" TargetMode="External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5.png"/><Relationship Id="rId13" Type="http://schemas.openxmlformats.org/officeDocument/2006/relationships/hyperlink" Target="https://africanwildlifevets.org/" TargetMode="External"/><Relationship Id="rId12" Type="http://schemas.openxmlformats.org/officeDocument/2006/relationships/hyperlink" Target="https://wetu.com/Resources/1450/our_child_policy._2022.1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etu.com/iBrochure/1450" TargetMode="External"/><Relationship Id="rId4" Type="http://schemas.openxmlformats.org/officeDocument/2006/relationships/hyperlink" Target="https://services.semper.co.za/BookingEngine/full-layout/date-selection?VenueID=17672&amp;ChannelID=1" TargetMode="External"/><Relationship Id="rId9" Type="http://schemas.openxmlformats.org/officeDocument/2006/relationships/image" Target="../media/image4.png"/><Relationship Id="rId5" Type="http://schemas.openxmlformats.org/officeDocument/2006/relationships/hyperlink" Target="mailto:book@makakatana.com" TargetMode="External"/><Relationship Id="rId6" Type="http://schemas.openxmlformats.org/officeDocument/2006/relationships/hyperlink" Target="http://www.makakatana.com/" TargetMode="External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g37a498e9f90_0_0"/>
          <p:cNvPicPr preferRelativeResize="0"/>
          <p:nvPr/>
        </p:nvPicPr>
        <p:blipFill rotWithShape="1">
          <a:blip r:embed="rId3">
            <a:alphaModFix/>
          </a:blip>
          <a:srcRect b="0" l="0" r="0" t="43407"/>
          <a:stretch/>
        </p:blipFill>
        <p:spPr>
          <a:xfrm>
            <a:off x="0" y="0"/>
            <a:ext cx="7816876" cy="14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37a498e9f90_0_0"/>
          <p:cNvSpPr txBox="1"/>
          <p:nvPr/>
        </p:nvSpPr>
        <p:spPr>
          <a:xfrm>
            <a:off x="328700" y="1000900"/>
            <a:ext cx="6904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iSimangaliso Wetland Park World Heritage Site, KwaZulu Natal, South Africa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g37a498e9f90_0_0"/>
          <p:cNvPicPr preferRelativeResize="0"/>
          <p:nvPr/>
        </p:nvPicPr>
        <p:blipFill rotWithShape="1">
          <a:blip r:embed="rId4">
            <a:alphaModFix/>
          </a:blip>
          <a:srcRect b="0" l="0" r="2695" t="-36780"/>
          <a:stretch/>
        </p:blipFill>
        <p:spPr>
          <a:xfrm>
            <a:off x="-50400" y="-156000"/>
            <a:ext cx="9956398" cy="7077476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g37a498e9f90_0_0"/>
          <p:cNvSpPr/>
          <p:nvPr/>
        </p:nvSpPr>
        <p:spPr>
          <a:xfrm>
            <a:off x="-50400" y="1542775"/>
            <a:ext cx="9956400" cy="685800"/>
          </a:xfrm>
          <a:prstGeom prst="roundRect">
            <a:avLst>
              <a:gd fmla="val 0" name="adj"/>
            </a:avLst>
          </a:prstGeom>
          <a:solidFill>
            <a:srgbClr val="4C4C6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EAFA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7a498e9f90_0_0"/>
          <p:cNvSpPr/>
          <p:nvPr/>
        </p:nvSpPr>
        <p:spPr>
          <a:xfrm>
            <a:off x="328712" y="1589125"/>
            <a:ext cx="6904500" cy="59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3100" u="none" cap="none" strike="noStrike">
                <a:solidFill>
                  <a:srgbClr val="EAFAF9"/>
                </a:solidFill>
                <a:latin typeface="Arial"/>
                <a:ea typeface="Arial"/>
                <a:cs typeface="Arial"/>
                <a:sym typeface="Arial"/>
              </a:rPr>
              <a:t>Rack Rates 2026 2027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g37a498e9f90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8825" y="386525"/>
            <a:ext cx="2036908" cy="1462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/>
          <p:nvPr>
            <p:ph type="title"/>
          </p:nvPr>
        </p:nvSpPr>
        <p:spPr>
          <a:xfrm>
            <a:off x="455147" y="140105"/>
            <a:ext cx="8073033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Makakatana Bay Lodge</a:t>
            </a:r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455147" y="849086"/>
            <a:ext cx="531156" cy="5806800"/>
          </a:xfrm>
          <a:prstGeom prst="rect">
            <a:avLst/>
          </a:prstGeom>
          <a:solidFill>
            <a:srgbClr val="D8D8E2"/>
          </a:solidFill>
          <a:ln cap="flat" cmpd="sng" w="12700">
            <a:solidFill>
              <a:srgbClr val="3737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8248262" y="190394"/>
            <a:ext cx="1441774" cy="535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50" lIns="63300" spcFirstLastPara="1" rIns="63300" wrap="square" tIns="3165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5175232" y="861732"/>
            <a:ext cx="531156" cy="5796000"/>
          </a:xfrm>
          <a:prstGeom prst="rect">
            <a:avLst/>
          </a:prstGeom>
          <a:solidFill>
            <a:srgbClr val="D8D8E2"/>
          </a:solidFill>
          <a:ln cap="flat" cmpd="sng" w="12700">
            <a:solidFill>
              <a:srgbClr val="3737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 txBox="1"/>
          <p:nvPr/>
        </p:nvSpPr>
        <p:spPr>
          <a:xfrm rot="-5400000">
            <a:off x="-2081239" y="3578377"/>
            <a:ext cx="5709338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Rack- Fully Inclusive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 txBox="1"/>
          <p:nvPr/>
        </p:nvSpPr>
        <p:spPr>
          <a:xfrm rot="-5400000">
            <a:off x="2665285" y="3570106"/>
            <a:ext cx="5693730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Rack – Full 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4" name="Google Shape;94;p4"/>
          <p:cNvGraphicFramePr/>
          <p:nvPr/>
        </p:nvGraphicFramePr>
        <p:xfrm>
          <a:off x="986301" y="8539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{6417C8A3-9C0B-456F-A458-505EE1696B9C}</a:tableStyleId>
              </a:tblPr>
              <a:tblGrid>
                <a:gridCol w="1053050"/>
                <a:gridCol w="723575"/>
                <a:gridCol w="723575"/>
                <a:gridCol w="723575"/>
                <a:gridCol w="742950"/>
              </a:tblGrid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sng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Luxury Suites</a:t>
                      </a:r>
                      <a:endParaRPr b="0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Total 5 | 3 Twin (2 x Sgl beds), 2 Double (1 x King bed). 3rd person available on a single day bed.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PPS (Per Person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SGL (Single) pays + 50%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Third adult sharing  pays 80%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Child 6 - 12 yrs - 50% if sharing with 2 adults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R10 880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R16 320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R8 704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R5 440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R9 250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R13 875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R7 400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R4 625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Honeymoon Suite</a:t>
                      </a: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Total 1 | King bed and a day bed.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PPS (Per Person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SGL (Single) pays + 50%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Third adult sharing pays 80%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Child 6 - 12 yrs - 50% if sharing with 2 adults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R11 680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R17 520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R9 930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R14 895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Family Suites</a:t>
                      </a: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Total 2 | Sleeps 4 with full king bed and 2 twin beds in separate interleading bedroom. 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3 or less Occupants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4 Occupants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R32 645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gridSpan="3" rowSpan="2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The Luxury Suite Rates apply as per above</a:t>
                      </a:r>
                      <a:b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</a:b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(2 x PPS) + (2 x Third adult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rowSpan="2" hMerge="1"/>
                <a:tc rowSpan="2" hMerge="1"/>
              </a:tr>
              <a:tr h="2650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R27 750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gridSpan="3" vMerge="1"/>
                <a:tc hMerge="1" vMerge="1"/>
                <a:tc hMerge="1" vMerge="1"/>
              </a:tr>
              <a:tr h="1539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6352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881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Luxury Accommodation, all meals, scheduled activities, teas, coffees, soft drinks and local house wine and beers.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444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Excludes: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924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Conservation Levy, iSimangaliso Park Entry fees, other extra activities, premium brands &amp; spirits, items of a personal nature and gratuities.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7725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Note: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Please note that if you book a one night stay on a Fully Inclusive or Full Board basis, you will only have the option to book an afternoon drive on the day of arrival and a morning game drive on the morning of departure. Full day safaris cannot be booked as an extra activity on a one night stay.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  <p:graphicFrame>
        <p:nvGraphicFramePr>
          <p:cNvPr id="95" name="Google Shape;95;p4"/>
          <p:cNvGraphicFramePr/>
          <p:nvPr/>
        </p:nvGraphicFramePr>
        <p:xfrm>
          <a:off x="5706412" y="8617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{6417C8A3-9C0B-456F-A458-505EE1696B9C}</a:tableStyleId>
              </a:tblPr>
              <a:tblGrid>
                <a:gridCol w="1053050"/>
                <a:gridCol w="723575"/>
                <a:gridCol w="723575"/>
                <a:gridCol w="723575"/>
                <a:gridCol w="742950"/>
              </a:tblGrid>
              <a:tr h="1680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5</a:t>
                      </a:r>
                      <a:r>
                        <a:rPr b="1" lang="en-US" sz="800" u="sng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Luxury Suites</a:t>
                      </a:r>
                      <a:endParaRPr b="0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1826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Double or twin plus 3rd person available on a single day bed.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PPS (Per Person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SGL (Single) pays + 50%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Third adult sharing  pays 80%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Child 6 - 12 yrs - 50% if sharing with 2 adults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R8 705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R13 058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R6 964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R4 353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R7 400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R11 100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R5 920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R3 700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 Honeymoon Suite</a:t>
                      </a: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PPS (Per Person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SGL (Single) pays + 50%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Third adult sharing pays 80%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Child 6 - 12 yrs - 50% if sharing with 2 adults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9 345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14 018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7 945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1 918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 Family Suites</a:t>
                      </a: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Sleeps 4. King bed with an interleading room with 2 x single beds.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3 or less Occupants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4 Occupants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26 115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gridSpan="3" rowSpan="2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The Luxury Suite Rates apply as per above when there are 4 people in the family room</a:t>
                      </a:r>
                      <a:b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</a:b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ie: (2 x PPS) + (2 x Third adult sharing)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rowSpan="2" hMerge="1"/>
                <a:tc rowSpan="2"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R2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2 200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gridSpan="3" vMerge="1"/>
                <a:tc hMerge="1" vMerge="1"/>
                <a:tc hMerge="1" vMerge="1"/>
              </a:tr>
              <a:tr h="1539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6352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881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Luxury Accommodation, all meals, teas, coffees, and filtered water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444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Excludes: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924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All drinks, all activities, conservation Levy, iSimangaliso Park Entry fees,, items of a personal nature and gratuities. ** Any specials offered are subject to different inclusions and exclusions.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7725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Note: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Please note that if you book a one night stay on a Fully Inclusive or Full Board basis, you will only have the option to book an afternoon drive on the day of arrival and a morning game drive on the morning of departure. Full day safaris cannot be booked as an extra activity on a one night stay.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96" name="Google Shape;96;p4"/>
          <p:cNvSpPr/>
          <p:nvPr/>
        </p:nvSpPr>
        <p:spPr>
          <a:xfrm>
            <a:off x="1946787" y="2300748"/>
            <a:ext cx="747252" cy="21631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25400">
            <a:solidFill>
              <a:srgbClr val="2020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NEW!</a:t>
            </a:r>
            <a:endParaRPr b="0" i="0" sz="1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type="title"/>
          </p:nvPr>
        </p:nvSpPr>
        <p:spPr>
          <a:xfrm>
            <a:off x="455147" y="140105"/>
            <a:ext cx="8073033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Makakatana Bay Lodge</a:t>
            </a:r>
            <a:endParaRPr/>
          </a:p>
        </p:txBody>
      </p:sp>
      <p:sp>
        <p:nvSpPr>
          <p:cNvPr id="102" name="Google Shape;102;p22"/>
          <p:cNvSpPr/>
          <p:nvPr/>
        </p:nvSpPr>
        <p:spPr>
          <a:xfrm>
            <a:off x="455147" y="904907"/>
            <a:ext cx="531156" cy="5783690"/>
          </a:xfrm>
          <a:prstGeom prst="rect">
            <a:avLst/>
          </a:prstGeom>
          <a:solidFill>
            <a:srgbClr val="B2B2B2"/>
          </a:solidFill>
          <a:ln cap="flat" cmpd="sng" w="12700">
            <a:solidFill>
              <a:srgbClr val="3737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2"/>
          <p:cNvSpPr txBox="1"/>
          <p:nvPr/>
        </p:nvSpPr>
        <p:spPr>
          <a:xfrm>
            <a:off x="8248262" y="190394"/>
            <a:ext cx="1441774" cy="535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50" lIns="63300" spcFirstLastPara="1" rIns="63300" wrap="square" tIns="3165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2"/>
          <p:cNvSpPr/>
          <p:nvPr/>
        </p:nvSpPr>
        <p:spPr>
          <a:xfrm>
            <a:off x="5175232" y="902315"/>
            <a:ext cx="531156" cy="5783690"/>
          </a:xfrm>
          <a:prstGeom prst="rect">
            <a:avLst/>
          </a:prstGeom>
          <a:solidFill>
            <a:srgbClr val="B2B2B2"/>
          </a:solidFill>
          <a:ln cap="flat" cmpd="sng" w="12700">
            <a:solidFill>
              <a:srgbClr val="3737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2"/>
          <p:cNvSpPr txBox="1"/>
          <p:nvPr/>
        </p:nvSpPr>
        <p:spPr>
          <a:xfrm rot="-5400000">
            <a:off x="-1274079" y="4385538"/>
            <a:ext cx="4095017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Activities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2"/>
          <p:cNvSpPr txBox="1"/>
          <p:nvPr/>
        </p:nvSpPr>
        <p:spPr>
          <a:xfrm rot="-5400000">
            <a:off x="2830407" y="3688572"/>
            <a:ext cx="5363486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Lodge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7" name="Google Shape;107;p22"/>
          <p:cNvGraphicFramePr/>
          <p:nvPr/>
        </p:nvGraphicFramePr>
        <p:xfrm>
          <a:off x="5713233" y="90552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{1BEC29C2-1F26-4A11-893A-FDB4887E9115}</a:tableStyleId>
              </a:tblPr>
              <a:tblGrid>
                <a:gridCol w="836000"/>
                <a:gridCol w="3122250"/>
              </a:tblGrid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iBrochure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Online Booking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book@makakatana.com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Res 1: +27 (0) 87 059 9015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Avenir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Lodge +27 (0) 79 053 3821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Avenir"/>
                        <a:buNone/>
                      </a:pPr>
                      <a:r>
                        <a:rPr b="1" lang="en-US" sz="12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www.makakatana.com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8" name="Google Shape;108;p22"/>
          <p:cNvSpPr/>
          <p:nvPr/>
        </p:nvSpPr>
        <p:spPr>
          <a:xfrm>
            <a:off x="5717887" y="913425"/>
            <a:ext cx="394841" cy="371732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28993" y="917584"/>
            <a:ext cx="367572" cy="36757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2"/>
          <p:cNvSpPr/>
          <p:nvPr/>
        </p:nvSpPr>
        <p:spPr>
          <a:xfrm>
            <a:off x="5711328" y="1410802"/>
            <a:ext cx="394841" cy="38438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ursor with solid fill" id="111" name="Google Shape;111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6553" y="1408210"/>
            <a:ext cx="384387" cy="384387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/>
          <p:nvPr/>
        </p:nvSpPr>
        <p:spPr>
          <a:xfrm>
            <a:off x="5711369" y="2997188"/>
            <a:ext cx="394800" cy="38430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2"/>
          <p:cNvSpPr/>
          <p:nvPr/>
        </p:nvSpPr>
        <p:spPr>
          <a:xfrm>
            <a:off x="5711328" y="2423417"/>
            <a:ext cx="401400" cy="448125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2"/>
          <p:cNvSpPr/>
          <p:nvPr/>
        </p:nvSpPr>
        <p:spPr>
          <a:xfrm>
            <a:off x="5711328" y="1918402"/>
            <a:ext cx="394841" cy="376163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mail with solid fill" id="115" name="Google Shape;115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92827" y="1980838"/>
            <a:ext cx="237147" cy="2371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ne Vibration with solid fill" id="116" name="Google Shape;116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9174" y="2505602"/>
            <a:ext cx="299143" cy="299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net with solid fill" id="117" name="Google Shape;117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725024" y="3016143"/>
            <a:ext cx="346389" cy="34638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/>
          <p:nvPr/>
        </p:nvSpPr>
        <p:spPr>
          <a:xfrm>
            <a:off x="986095" y="6051599"/>
            <a:ext cx="4121334" cy="636564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Child Policy: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Children 6-12 years of age welcomed.  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Children under the age of 12 are to be under supervision of their parents at all times.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accent5"/>
                </a:solidFill>
                <a:latin typeface="Avenir"/>
                <a:ea typeface="Avenir"/>
                <a:cs typeface="Avenir"/>
                <a:sym typeface="Avenir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See Full Child Policy which it to be signed by the parents prior to arrival.</a:t>
            </a:r>
            <a:endParaRPr b="0" i="0" sz="800" u="none" cap="none" strike="noStrike">
              <a:solidFill>
                <a:schemeClr val="accent5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119" name="Google Shape;119;p22"/>
          <p:cNvGraphicFramePr/>
          <p:nvPr/>
        </p:nvGraphicFramePr>
        <p:xfrm>
          <a:off x="5704769" y="342288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{1BEC29C2-1F26-4A11-893A-FDB4887E9115}</a:tableStyleId>
              </a:tblPr>
              <a:tblGrid>
                <a:gridCol w="3966700"/>
              </a:tblGrid>
              <a:tr h="15542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Guide Room Rates: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561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Guides/ Drivers are encouraged to stay in St Lucia as they might be charged single nett rate of a single luxury suite.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69250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Minimum Stay Requirement: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561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venir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Minimum stay of 2 nights between 15 December and 10 January and Easter Weekend.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0" name="Google Shape;120;p22"/>
          <p:cNvGraphicFramePr/>
          <p:nvPr/>
        </p:nvGraphicFramePr>
        <p:xfrm>
          <a:off x="993054" y="9049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{1BEC29C2-1F26-4A11-893A-FDB4887E9115}</a:tableStyleId>
              </a:tblPr>
              <a:tblGrid>
                <a:gridCol w="2124800"/>
                <a:gridCol w="468475"/>
                <a:gridCol w="750500"/>
                <a:gridCol w="770600"/>
              </a:tblGrid>
              <a:tr h="180000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ACTIVITIES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  <a:tc hMerge="1"/>
              </a:tr>
              <a:tr h="149000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in the Fully Inclusive Package.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Alternatively, they can be booked as Extras for Full Board Guests - Minimum of 2 people. All prices per person. Times are subject to change.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</a:tr>
              <a:tr h="1783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(Non-commissionable)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Full Board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Fully Inclusive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Afternoon Wetland Drive (15h30 – 18h30)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R1 380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Boat Safari -  Full day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R3 200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Beach Safari </a:t>
                      </a:r>
                      <a:r>
                        <a:rPr lang="en-US" sz="800" u="none" cap="none" strike="noStrike">
                          <a:solidFill>
                            <a:srgbClr val="FF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(</a:t>
                      </a:r>
                      <a:r>
                        <a:rPr lang="en-US" sz="900" u="none" cap="none" strike="noStrike">
                          <a:solidFill>
                            <a:srgbClr val="FF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transfer across the lake by boat – weather permitting) – or game drive to beach – confirmed by management on day of activity</a:t>
                      </a:r>
                      <a:r>
                        <a:rPr lang="en-US" sz="9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Full day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R3 200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58825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Hluhluwe Game Reserve – (Full day – On request 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R3 6</a:t>
                      </a: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</a:t>
                      </a: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Morning Game Drive (05h00 – 08h00)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R1 380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venir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Eco boat trips (An option to do the eco boat instead of the am or pm drives if available &amp; weather permitting)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R1 380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217525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FF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NEW</a:t>
                      </a:r>
                      <a:r>
                        <a:rPr lang="en-US" sz="900" u="none" cap="none" strike="noStrike">
                          <a:solidFill>
                            <a:srgbClr val="0070C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    </a:t>
                      </a:r>
                      <a:endParaRPr sz="1400" u="none" cap="none" strike="noStrike"/>
                    </a:p>
                    <a:p>
                      <a:pPr indent="-171449" lvl="0" marL="243449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en-US" sz="900" u="none" cap="none" strike="noStrike">
                          <a:solidFill>
                            <a:srgbClr val="0070C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Trails on the Eastern Shores – transfer across the lake by boat (weather permitting or drive around)– prices on request</a:t>
                      </a:r>
                      <a:endParaRPr sz="800" u="none" cap="none" strike="noStrike">
                        <a:solidFill>
                          <a:srgbClr val="0070C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120648" lvl="0" marL="243449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All activities are weather permitting. In high winds or dangerous weather conditions, alternative activities will be offered where we are able to.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Note - Full day activities cannot be booked on a 1 night stay.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</a:tr>
              <a:tr h="180000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Extra External Activities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  <a:tc hMerge="1"/>
              </a:tr>
              <a:tr h="368775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Birding, whale watching, horse riding and deep-sea fishing can be booked as extras directly with the external operators. They do not include transfers from the lodge. 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i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Prices available on request.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1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</a:tr>
              <a:tr h="184950">
                <a:tc row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One Way Transfer Rates to/from St Lucia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During park hours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venir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R1 380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vMerge="1"/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After park hours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R3 061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1" name="Google Shape;121;p22"/>
          <p:cNvGraphicFramePr/>
          <p:nvPr/>
        </p:nvGraphicFramePr>
        <p:xfrm>
          <a:off x="5713233" y="4262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{1BEC29C2-1F26-4A11-893A-FDB4887E9115}</a:tableStyleId>
              </a:tblPr>
              <a:tblGrid>
                <a:gridCol w="819650"/>
                <a:gridCol w="817875"/>
                <a:gridCol w="345825"/>
                <a:gridCol w="304425"/>
                <a:gridCol w="935975"/>
                <a:gridCol w="742950"/>
              </a:tblGrid>
              <a:tr h="101600">
                <a:tc gridSpan="6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800"/>
                        <a:buFont typeface="Avenir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Conservation Levies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11700">
                <a:tc gridSpan="6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800"/>
                        <a:buFont typeface="Avenir"/>
                        <a:buNone/>
                      </a:pPr>
                      <a:r>
                        <a:rPr b="0" i="0" lang="en-US" sz="800" u="sng" cap="none" strike="noStrike">
                          <a:solidFill>
                            <a:schemeClr val="accent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Supporting:  African Wildlife Vets  I  Ezemvelo Anti Poaching Unit   |  Honorary Rangers  I </a:t>
                      </a:r>
                      <a:r>
                        <a:rPr b="0" i="0" lang="en-US" sz="800" u="sng" cap="none" strike="noStrike">
                          <a:solidFill>
                            <a:schemeClr val="accent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Simangaliso Conservation Projects   |  Other community projects</a:t>
                      </a:r>
                      <a:endParaRPr b="1" sz="800" u="sng" cap="none" strike="noStrike">
                        <a:solidFill>
                          <a:schemeClr val="accent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67700"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1" lang="en-US" sz="8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 Adult/Per Night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1" lang="en-US" sz="8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 Child/Per Night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114800"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R130(TBC)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R65(TBC)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hMerge="1"/>
                <a:tc hMerge="1"/>
              </a:tr>
              <a:tr h="239400">
                <a:tc gridSpan="6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iSimangaliso Park Entry Fees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60825">
                <a:tc gridSpan="6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Subject to change without notice </a:t>
                      </a:r>
                      <a:r>
                        <a:rPr b="1" lang="en-US" sz="800" u="none" cap="none" strike="noStrike">
                          <a:solidFill>
                            <a:srgbClr val="FF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 Payable in cash on arrival at the Gate</a:t>
                      </a:r>
                      <a:endParaRPr b="1" i="0" sz="800" u="none" cap="none" strike="noStrike">
                        <a:solidFill>
                          <a:srgbClr val="FF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28500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Entry Fee:                   per adult per stay 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Entry Fee: </a:t>
                      </a:r>
                      <a:endParaRPr sz="1400" u="none" cap="none" strike="noStrike"/>
                    </a:p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per child per stay 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Community    per person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Overnight Levy per person per night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Vehicle entry    (1-5 People)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187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</a:t>
                      </a: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43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98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</a:t>
                      </a: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5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76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799650">
                <a:tc gridSpan="6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Guests arriving after gate hours will require a lodge staff member to meet them at the Nhlozi Gate to escort them to the lodge. Late entrance after 9pm attracts a R 375 per person late entrance fee. Late entrance and exit only permitted through Nhlozi gate. Entry permits to be handed back to the gate on exiting the park or a R 600 penalty is charged by the Park Authority. Speed limit is 40km/hour. No trailers or motorbikes.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/>
          <p:nvPr>
            <p:ph type="title"/>
          </p:nvPr>
        </p:nvSpPr>
        <p:spPr>
          <a:xfrm>
            <a:off x="455147" y="140105"/>
            <a:ext cx="8073033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Makakatana Bay Lodge</a:t>
            </a:r>
            <a:endParaRPr/>
          </a:p>
        </p:txBody>
      </p:sp>
      <p:sp>
        <p:nvSpPr>
          <p:cNvPr id="127" name="Google Shape;127;p6"/>
          <p:cNvSpPr/>
          <p:nvPr/>
        </p:nvSpPr>
        <p:spPr>
          <a:xfrm>
            <a:off x="473809" y="849086"/>
            <a:ext cx="531156" cy="5842255"/>
          </a:xfrm>
          <a:prstGeom prst="rect">
            <a:avLst/>
          </a:prstGeom>
          <a:solidFill>
            <a:srgbClr val="D8D8E2"/>
          </a:solidFill>
          <a:ln cap="flat" cmpd="sng" w="12700">
            <a:solidFill>
              <a:srgbClr val="3737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8248262" y="190394"/>
            <a:ext cx="1441774" cy="535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50" lIns="63300" spcFirstLastPara="1" rIns="63300" wrap="square" tIns="3165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2027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5175232" y="861732"/>
            <a:ext cx="531156" cy="5829249"/>
          </a:xfrm>
          <a:prstGeom prst="rect">
            <a:avLst/>
          </a:prstGeom>
          <a:solidFill>
            <a:srgbClr val="D8D8E2"/>
          </a:solidFill>
          <a:ln cap="flat" cmpd="sng" w="12700">
            <a:solidFill>
              <a:srgbClr val="3737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0" name="Google Shape;130;p6"/>
          <p:cNvSpPr txBox="1"/>
          <p:nvPr/>
        </p:nvSpPr>
        <p:spPr>
          <a:xfrm rot="-5400000">
            <a:off x="-2059426" y="3535299"/>
            <a:ext cx="5665712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Rack – Fully Inclusive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 txBox="1"/>
          <p:nvPr/>
        </p:nvSpPr>
        <p:spPr>
          <a:xfrm rot="-5400000">
            <a:off x="2607954" y="3535298"/>
            <a:ext cx="5665712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Rack – Full Board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2" name="Google Shape;132;p6"/>
          <p:cNvGraphicFramePr/>
          <p:nvPr/>
        </p:nvGraphicFramePr>
        <p:xfrm>
          <a:off x="986301" y="8539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{6417C8A3-9C0B-456F-A458-505EE1696B9C}</a:tableStyleId>
              </a:tblPr>
              <a:tblGrid>
                <a:gridCol w="1053050"/>
                <a:gridCol w="723575"/>
                <a:gridCol w="723575"/>
                <a:gridCol w="723575"/>
                <a:gridCol w="742950"/>
              </a:tblGrid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sng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Luxury Suites</a:t>
                      </a:r>
                      <a:endParaRPr b="0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Total 5 | 3 Twin (2 x Sgl beds), 2 Double (1 x King bed). 3rd person available on a single day bed.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PPS (Per Person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SGL (Single) pays + 50%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Third adult sharing  pays 80%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Child 6 - 12 yrs - 50% if sharing with 2 adults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R10 880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R16 320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R8 704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R5 440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R9 250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R13 875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R7 400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R4 625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Honeymoon Suite</a:t>
                      </a: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Total 1 | King bed and a day bed.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PPS (Per Person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SGL (Single) pays + 50%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Third adult sharing pays 80%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Child 6 - 12 yrs - 50% if sharing with 2 adults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R11 680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R17 520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R9 930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R14 895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Family Suites</a:t>
                      </a: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Total 2 | Sleeps 4 with full king bed and 2 twin beds in separate interleading bedroom. 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3 or less Occupants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4 Occupants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R32 645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gridSpan="3" rowSpan="2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The Luxury Suite Rates apply as per above</a:t>
                      </a:r>
                      <a:b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</a:b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(2 x PPS) + (2 x Third adult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rowSpan="2" hMerge="1"/>
                <a:tc rowSpan="2" hMerge="1"/>
              </a:tr>
              <a:tr h="2650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R27 750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gridSpan="3" vMerge="1"/>
                <a:tc hMerge="1" vMerge="1"/>
                <a:tc hMerge="1" vMerge="1"/>
              </a:tr>
              <a:tr h="1539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6352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881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Luxury Accommodation, all meals, scheduled activities, teas, coffees, soft drinks and local house wine and beers.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444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Excludes: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924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Conservation Levy, iSimangaliso Park Entry fees, other extra activities, premium brands &amp; spirits, items of a personal nature and gratuities.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7725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Note: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Please note that if you book a one night stay on a Fully Inclusive or Full Board basis, you will only have the option to book an afternoon drive on the day of arrival and a morning game drive on the morning of departure. Full day safaris cannot be booked as an extra activity on a one night stay.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  <p:graphicFrame>
        <p:nvGraphicFramePr>
          <p:cNvPr id="133" name="Google Shape;133;p6"/>
          <p:cNvGraphicFramePr/>
          <p:nvPr/>
        </p:nvGraphicFramePr>
        <p:xfrm>
          <a:off x="5706412" y="8617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{6417C8A3-9C0B-456F-A458-505EE1696B9C}</a:tableStyleId>
              </a:tblPr>
              <a:tblGrid>
                <a:gridCol w="1053050"/>
                <a:gridCol w="723575"/>
                <a:gridCol w="723575"/>
                <a:gridCol w="723575"/>
                <a:gridCol w="742950"/>
              </a:tblGrid>
              <a:tr h="1680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5</a:t>
                      </a:r>
                      <a:r>
                        <a:rPr b="1" lang="en-US" sz="800" u="sng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Luxury Suites</a:t>
                      </a:r>
                      <a:endParaRPr b="0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1826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Double or twin plus 3rd person available on a single day bed.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PPS (Per Person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SGL (Single) pays + 50%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Third adult sharing  pays 80%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Child 6 - 12 yrs - 50% if sharing with 2 adults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R8 705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R13 058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R6964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R4 353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R7 400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R11 100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R5 920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R3 700</a:t>
                      </a:r>
                      <a:endParaRPr b="0" i="0" sz="800" u="none" cap="none" strike="noStrike">
                        <a:solidFill>
                          <a:srgbClr val="1B180B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1 Honeymoon Suite</a:t>
                      </a: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PPS (Per Person Sharing)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SGL (Single) pays + 50%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Third adult sharing pays 80%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Child 6 - 12 yrs - 50% if sharing with 2 adults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9 345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14 018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7 945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1 918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n/a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527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2 Family Suites</a:t>
                      </a: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Sleeps 4. King bed with an interleading room with 2 x single beds.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Seasons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3 or less Occupants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4 Occupants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Jan - 31 December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26 115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gridSpan="3" rowSpan="2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The Luxury Suite Rates apply as per above when there are 4 people in the family room</a:t>
                      </a:r>
                      <a:b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</a:b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ie: (2 x PPS) + (2 x Third adult sharing)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rowSpan="2" hMerge="1"/>
                <a:tc rowSpan="2" hMerge="1"/>
              </a:tr>
              <a:tr h="2426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1 May - 30 June (Winter Rate)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R2</a:t>
                      </a: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2 200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 gridSpan="3" vMerge="1"/>
                <a:tc hMerge="1" vMerge="1"/>
                <a:tc hMerge="1" vMerge="1"/>
              </a:tr>
              <a:tr h="1539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6352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8810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Luxury Accommodation, all meals, teas, coffees, and filtered water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444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Excludes: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29247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All drinks, all activities, conservation Levy, iSimangaliso Park Entry fees,, items of a personal nature and gratuities. ** Any specials offered are subject to different inclusions and exclusions.</a:t>
                      </a:r>
                      <a:endParaRPr sz="8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  <a:tr h="177250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Note: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180B"/>
                    </a:solidFill>
                  </a:tcPr>
                </a:tc>
                <a:tc hMerge="1"/>
                <a:tc hMerge="1"/>
                <a:tc hMerge="1"/>
                <a:tc hMerge="1"/>
              </a:tr>
              <a:tr h="485325">
                <a:tc gridSpan="5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Please note that if you book a one night stay on a Fully Inclusive or Full Board basis, you will only have the option to book an afternoon drive on the day of arrival and a morning game drive on the morning of departure. Full day safaris cannot be booked as an extra activity on a one night stay.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B180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type="title"/>
          </p:nvPr>
        </p:nvSpPr>
        <p:spPr>
          <a:xfrm>
            <a:off x="455147" y="140105"/>
            <a:ext cx="8073033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Makakatana Bay Lodge</a:t>
            </a:r>
            <a:endParaRPr/>
          </a:p>
        </p:txBody>
      </p:sp>
      <p:sp>
        <p:nvSpPr>
          <p:cNvPr id="139" name="Google Shape;139;p21"/>
          <p:cNvSpPr/>
          <p:nvPr/>
        </p:nvSpPr>
        <p:spPr>
          <a:xfrm>
            <a:off x="455147" y="904907"/>
            <a:ext cx="531156" cy="5783690"/>
          </a:xfrm>
          <a:prstGeom prst="rect">
            <a:avLst/>
          </a:prstGeom>
          <a:solidFill>
            <a:srgbClr val="B2B2B2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1"/>
          <p:cNvSpPr txBox="1"/>
          <p:nvPr/>
        </p:nvSpPr>
        <p:spPr>
          <a:xfrm>
            <a:off x="8248262" y="190394"/>
            <a:ext cx="1441774" cy="535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1650" lIns="63300" spcFirstLastPara="1" rIns="63300" wrap="square" tIns="3165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2027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1"/>
          <p:cNvSpPr/>
          <p:nvPr/>
        </p:nvSpPr>
        <p:spPr>
          <a:xfrm>
            <a:off x="5175232" y="902315"/>
            <a:ext cx="531156" cy="5783690"/>
          </a:xfrm>
          <a:prstGeom prst="rect">
            <a:avLst/>
          </a:prstGeom>
          <a:solidFill>
            <a:srgbClr val="B2B2B2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1"/>
          <p:cNvSpPr txBox="1"/>
          <p:nvPr/>
        </p:nvSpPr>
        <p:spPr>
          <a:xfrm rot="-5400000">
            <a:off x="-1274079" y="4385538"/>
            <a:ext cx="4095017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Activities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 rot="-5400000">
            <a:off x="2830407" y="3688572"/>
            <a:ext cx="5363486" cy="6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venir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Lodge Information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4" name="Google Shape;144;p21"/>
          <p:cNvGraphicFramePr/>
          <p:nvPr/>
        </p:nvGraphicFramePr>
        <p:xfrm>
          <a:off x="5713233" y="90552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{1BEC29C2-1F26-4A11-893A-FDB4887E9115}</a:tableStyleId>
              </a:tblPr>
              <a:tblGrid>
                <a:gridCol w="836000"/>
                <a:gridCol w="3122250"/>
              </a:tblGrid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iBrochure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Online Booking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book@makakatana.com</a:t>
                      </a:r>
                      <a:endParaRPr b="1" sz="12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Res 1: +27 (0) 87 059 9015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Avenir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Lodge +27 (0) 79 053 3821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8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5"/>
                        </a:buClr>
                        <a:buSzPts val="1200"/>
                        <a:buFont typeface="Avenir"/>
                        <a:buNone/>
                      </a:pPr>
                      <a:r>
                        <a:rPr b="1" lang="en-US" sz="12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www.makakatana.com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5" name="Google Shape;145;p21"/>
          <p:cNvSpPr/>
          <p:nvPr/>
        </p:nvSpPr>
        <p:spPr>
          <a:xfrm>
            <a:off x="5711328" y="913424"/>
            <a:ext cx="394841" cy="37134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28993" y="917199"/>
            <a:ext cx="367572" cy="36757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1"/>
          <p:cNvSpPr/>
          <p:nvPr/>
        </p:nvSpPr>
        <p:spPr>
          <a:xfrm>
            <a:off x="5717887" y="1421482"/>
            <a:ext cx="394841" cy="367572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ursor with solid fill" id="148" name="Google Shape;148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16553" y="1405963"/>
            <a:ext cx="384387" cy="38438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/>
          <p:nvPr/>
        </p:nvSpPr>
        <p:spPr>
          <a:xfrm>
            <a:off x="5704769" y="2996481"/>
            <a:ext cx="394800" cy="38430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1"/>
          <p:cNvSpPr/>
          <p:nvPr/>
        </p:nvSpPr>
        <p:spPr>
          <a:xfrm>
            <a:off x="5713471" y="2426228"/>
            <a:ext cx="401400" cy="44460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1"/>
          <p:cNvSpPr/>
          <p:nvPr/>
        </p:nvSpPr>
        <p:spPr>
          <a:xfrm>
            <a:off x="5708263" y="1925765"/>
            <a:ext cx="394841" cy="37345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mail with solid fill" id="152" name="Google Shape;152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96733" y="1978033"/>
            <a:ext cx="237147" cy="2371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ne Vibration with solid fill" id="153" name="Google Shape;153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752617" y="2497349"/>
            <a:ext cx="299143" cy="2991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ternet with solid fill" id="154" name="Google Shape;154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728993" y="3003775"/>
            <a:ext cx="346389" cy="34638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/>
          <p:nvPr/>
        </p:nvSpPr>
        <p:spPr>
          <a:xfrm>
            <a:off x="986095" y="6051599"/>
            <a:ext cx="4121334" cy="636564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Child Policy: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Children 6-12 years of age welcomed.  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Children under the age of 12 are to be under supervision of their parents at all times.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sng" cap="none" strike="noStrike">
                <a:solidFill>
                  <a:schemeClr val="accent5"/>
                </a:solidFill>
                <a:latin typeface="Avenir"/>
                <a:ea typeface="Avenir"/>
                <a:cs typeface="Avenir"/>
                <a:sym typeface="Avenir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See Full Child Policy which it to be signed by the parents prior to arrival.</a:t>
            </a:r>
            <a:endParaRPr b="0" i="0" sz="800" u="none" cap="none" strike="noStrike">
              <a:solidFill>
                <a:schemeClr val="accent5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156" name="Google Shape;156;p21"/>
          <p:cNvGraphicFramePr/>
          <p:nvPr/>
        </p:nvGraphicFramePr>
        <p:xfrm>
          <a:off x="5704769" y="342288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{1BEC29C2-1F26-4A11-893A-FDB4887E9115}</a:tableStyleId>
              </a:tblPr>
              <a:tblGrid>
                <a:gridCol w="3966700"/>
              </a:tblGrid>
              <a:tr h="15542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Guide Room Rates: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561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Guides/ Drivers are encouraged to stay in St Lucia as they might be charged single nett rate of a single luxury suite.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69250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i="0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Minimum Stay Requirement: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56175">
                <a:tc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venir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Minimum stay of 2 nights between 15 December and 10 January and Easter Weekend.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7" name="Google Shape;157;p21"/>
          <p:cNvGraphicFramePr/>
          <p:nvPr/>
        </p:nvGraphicFramePr>
        <p:xfrm>
          <a:off x="5713233" y="4262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{1BEC29C2-1F26-4A11-893A-FDB4887E9115}</a:tableStyleId>
              </a:tblPr>
              <a:tblGrid>
                <a:gridCol w="819650"/>
                <a:gridCol w="817875"/>
                <a:gridCol w="345825"/>
                <a:gridCol w="304425"/>
                <a:gridCol w="935975"/>
                <a:gridCol w="742950"/>
              </a:tblGrid>
              <a:tr h="101600">
                <a:tc gridSpan="6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800"/>
                        <a:buFont typeface="Avenir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Conservation Levies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11700">
                <a:tc gridSpan="6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800"/>
                        <a:buFont typeface="Avenir"/>
                        <a:buNone/>
                      </a:pPr>
                      <a:r>
                        <a:rPr b="0" i="0" lang="en-US" sz="800" u="sng" cap="none" strike="noStrike">
                          <a:solidFill>
                            <a:schemeClr val="accent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  <a:hlinkClick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Supporting:  African Wildlife Vets  I  Ezemvelo Anti Poaching Unit   |  Honorary Rangers  I </a:t>
                      </a:r>
                      <a:r>
                        <a:rPr b="0" i="0" lang="en-US" sz="800" u="sng" cap="none" strike="noStrike">
                          <a:solidFill>
                            <a:schemeClr val="accent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Simangaliso Conservation Projects   |  Other community projects</a:t>
                      </a:r>
                      <a:endParaRPr b="1" sz="800" u="sng" cap="none" strike="noStrike">
                        <a:solidFill>
                          <a:schemeClr val="accent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67700"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1" lang="en-US" sz="8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 Adult/Per Night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1" lang="en-US" sz="800" u="sng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Per Child/Per Night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</a:tr>
              <a:tr h="114800"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R120(TBC)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0"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R60(TBC)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hMerge="1"/>
                <a:tc hMerge="1"/>
              </a:tr>
              <a:tr h="239400">
                <a:tc gridSpan="6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iSimangaliso Park Entry Fees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160825">
                <a:tc gridSpan="6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Subject to change without notice </a:t>
                      </a:r>
                      <a:r>
                        <a:rPr b="1" lang="en-US" sz="800" u="none" cap="none" strike="noStrike">
                          <a:solidFill>
                            <a:srgbClr val="FF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- Payable in cash on arrival at the Gate</a:t>
                      </a:r>
                      <a:endParaRPr b="1" i="0" sz="800" u="none" cap="none" strike="noStrike">
                        <a:solidFill>
                          <a:srgbClr val="FF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  <a:tr h="328500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Entry Fee:                   per adult per stay 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Entry Fee: </a:t>
                      </a:r>
                      <a:endParaRPr sz="1400" u="none" cap="none" strike="noStrike"/>
                    </a:p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per child per stay 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Community    per person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Overnight Levy per person per night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en-US" sz="7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Vehicle entry    (1-5 People)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1875"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TBC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TBC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TBC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TBC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TBC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799650">
                <a:tc gridSpan="6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Guests arriving after gate hours will require a lodge staff member to meet them at the Nhlozi Gate to escort them to the lodge. Late entrance after 9pm attracts a R 550 per person late entrance fee. Late entrance and exit only permitted through Nhlozi gate. Entry permits to be handed back to the gate on exiting the park or a R 600 penalty is charged by the Park Authority. Speed limit is 40km/hour. No trailers or motorbikes.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graphicFrame>
        <p:nvGraphicFramePr>
          <p:cNvPr id="158" name="Google Shape;158;p21"/>
          <p:cNvGraphicFramePr/>
          <p:nvPr/>
        </p:nvGraphicFramePr>
        <p:xfrm>
          <a:off x="993054" y="9049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{1BEC29C2-1F26-4A11-893A-FDB4887E9115}</a:tableStyleId>
              </a:tblPr>
              <a:tblGrid>
                <a:gridCol w="2124800"/>
                <a:gridCol w="468475"/>
                <a:gridCol w="750500"/>
                <a:gridCol w="770600"/>
              </a:tblGrid>
              <a:tr h="180000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ACTIVITIES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  <a:tc hMerge="1"/>
              </a:tr>
              <a:tr h="149000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in the Fully Inclusive Package.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Alternatively, they can be booked as Extras for Full Board Guests - Minimum of 2 people. All prices per person. Times are subject to change.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</a:tr>
              <a:tr h="1783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(Non-commissionable)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Full Board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Fully Inclusive 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Afternoon Wetland Drive (15h30 – 18h30)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R1 380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Boat Safari -  Full day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R3 200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Beach Safari </a:t>
                      </a:r>
                      <a:r>
                        <a:rPr lang="en-US" sz="800" u="none" cap="none" strike="noStrike">
                          <a:solidFill>
                            <a:srgbClr val="FF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(</a:t>
                      </a:r>
                      <a:r>
                        <a:rPr lang="en-US" sz="900" u="none" cap="none" strike="noStrike">
                          <a:solidFill>
                            <a:srgbClr val="FF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transfer across the lake by boat – weather permitting) – or game drive to beach – confirmed by management on day of activity</a:t>
                      </a:r>
                      <a:r>
                        <a:rPr lang="en-US" sz="9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 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Full day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R3 200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58825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Hluhluwe Game Reserve – (Full day – On request 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R3 6</a:t>
                      </a:r>
                      <a:r>
                        <a:rPr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</a:t>
                      </a: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Morning Game Drive (05h00 – 08h00)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R1 380</a:t>
                      </a:r>
                      <a:endParaRPr sz="1400" u="none" cap="none" strike="noStrike"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venir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Eco boat trips (An option to do the eco boat instead of the am or pm drives if available &amp; weather permitting)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1B180B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R1 380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Included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217525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FF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NEW</a:t>
                      </a:r>
                      <a:r>
                        <a:rPr lang="en-US" sz="900" u="none" cap="none" strike="noStrike">
                          <a:solidFill>
                            <a:srgbClr val="0070C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    </a:t>
                      </a:r>
                      <a:endParaRPr sz="1400" u="none" cap="none" strike="noStrike"/>
                    </a:p>
                    <a:p>
                      <a:pPr indent="-171449" lvl="0" marL="243449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</a:pPr>
                      <a:r>
                        <a:rPr lang="en-US" sz="900" u="none" cap="none" strike="noStrike">
                          <a:solidFill>
                            <a:srgbClr val="0070C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Trails on the Eastern Shores – transfer across the lake by boat (weather permitting or drive around)– prices on request</a:t>
                      </a:r>
                      <a:endParaRPr sz="800" u="none" cap="none" strike="noStrike">
                        <a:solidFill>
                          <a:srgbClr val="0070C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120648" lvl="0" marL="243449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All activities are weather permitting. In high winds or dangerous weather conditions, alternative activities will be offered where we are able to.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Note - Full day activities cannot be booked on a 1 night stay.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t/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</a:tr>
              <a:tr h="180000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sng" cap="none" strike="noStrike">
                          <a:solidFill>
                            <a:srgbClr val="FFFFFF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Extra External Activities</a:t>
                      </a:r>
                      <a:endParaRPr b="1" i="0" sz="800" u="none" cap="none" strike="noStrike">
                        <a:solidFill>
                          <a:srgbClr val="FFFFFF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  <a:tc hMerge="1"/>
              </a:tr>
              <a:tr h="368775">
                <a:tc gridSpan="4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sz="800" u="none" cap="none" strike="noStrike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Birding, whale watching, horse riding and deep-sea fishing can be booked as extras directly with the external operators. They do not include transfers from the lodge. 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i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Prices available on request.</a:t>
                      </a:r>
                      <a:endParaRPr sz="1400" u="none" cap="none" strike="noStrike"/>
                    </a:p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0" i="1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 hMerge="1"/>
                <a:tc hMerge="1"/>
              </a:tr>
              <a:tr h="184950">
                <a:tc row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One Way Transfer Rates to/from St Lucia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During park hours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venir"/>
                        <a:buNone/>
                      </a:pPr>
                      <a:r>
                        <a:rPr b="0" i="0" lang="en-US" sz="800" u="none" cap="none" strike="noStrike">
                          <a:solidFill>
                            <a:srgbClr val="000000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R1 380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  <a:tr h="184950">
                <a:tc vMerge="1"/>
                <a:tc gridSpan="2">
                  <a:txBody>
                    <a:bodyPr/>
                    <a:lstStyle/>
                    <a:p>
                      <a:pPr indent="0" lvl="0" marL="720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b="1"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After park hours 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720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venir"/>
                        <a:buNone/>
                      </a:pPr>
                      <a:r>
                        <a:rPr lang="en-US" sz="800" u="none" cap="none" strike="noStrike">
                          <a:latin typeface="Avenir"/>
                          <a:ea typeface="Avenir"/>
                          <a:cs typeface="Avenir"/>
                          <a:sym typeface="Avenir"/>
                        </a:rPr>
                        <a:t>R3 061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SC">
      <a:dk1>
        <a:srgbClr val="1B180B"/>
      </a:dk1>
      <a:lt1>
        <a:srgbClr val="EAFAF9"/>
      </a:lt1>
      <a:dk2>
        <a:srgbClr val="544A22"/>
      </a:dk2>
      <a:lt2>
        <a:srgbClr val="F2FCFB"/>
      </a:lt2>
      <a:accent1>
        <a:srgbClr val="4C4C64"/>
      </a:accent1>
      <a:accent2>
        <a:srgbClr val="E19F59"/>
      </a:accent2>
      <a:accent3>
        <a:srgbClr val="869654"/>
      </a:accent3>
      <a:accent4>
        <a:srgbClr val="49ACBE"/>
      </a:accent4>
      <a:accent5>
        <a:srgbClr val="8C8469"/>
      </a:accent5>
      <a:accent6>
        <a:srgbClr val="CD7369"/>
      </a:accent6>
      <a:hlink>
        <a:srgbClr val="FFC000"/>
      </a:hlink>
      <a:folHlink>
        <a:srgbClr val="ED7D3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2022-12-12T12:49:38Z</dcterms:created>
  <dc:creator>Adrene Van Der Merwe</dc:creator>
</cp:coreProperties>
</file>